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2b70764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2b70764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22b707645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22b70764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22b70764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22b70764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22b707645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22b707645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22b70764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22b70764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22b707645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22b70764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2286dab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2286dab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2286dab6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2286dab6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327451f4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327451f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327451f4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327451f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2b707645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2b707645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327451f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327451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ctrTitle"/>
          </p:nvPr>
        </p:nvSpPr>
        <p:spPr>
          <a:xfrm>
            <a:off x="166825" y="0"/>
            <a:ext cx="6896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latin typeface="Comic Sans MS"/>
                <a:ea typeface="Comic Sans MS"/>
                <a:cs typeface="Comic Sans MS"/>
                <a:sym typeface="Comic Sans MS"/>
              </a:rPr>
              <a:t>El impacto de la Gestión de Proyectos</a:t>
            </a:r>
            <a:endParaRPr>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5175750" y="4109250"/>
            <a:ext cx="4042800" cy="8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00000"/>
                </a:solidFill>
              </a:rPr>
              <a:t>Gleny Paola Gamarra Ramos</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0" y="0"/>
            <a:ext cx="9144000" cy="5143489"/>
          </a:xfrm>
          <a:prstGeom prst="rect">
            <a:avLst/>
          </a:prstGeom>
          <a:noFill/>
          <a:ln>
            <a:noFill/>
          </a:ln>
        </p:spPr>
      </p:pic>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Impacto</a:t>
            </a:r>
            <a:endParaRPr/>
          </a:p>
        </p:txBody>
      </p:sp>
      <p:sp>
        <p:nvSpPr>
          <p:cNvPr id="131" name="Google Shape;13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Conocimiento de la viabilidad de un proyecto</a:t>
            </a:r>
            <a:endParaRPr/>
          </a:p>
          <a:p>
            <a:pPr marL="457200" lvl="0" indent="-342900" algn="l" rtl="0">
              <a:spcBef>
                <a:spcPts val="0"/>
              </a:spcBef>
              <a:spcAft>
                <a:spcPts val="0"/>
              </a:spcAft>
              <a:buSzPts val="1800"/>
              <a:buChar char="●"/>
            </a:pPr>
            <a:r>
              <a:rPr lang="es"/>
              <a:t>Tener un programa detallado de Funcionamiento</a:t>
            </a:r>
            <a:endParaRPr/>
          </a:p>
          <a:p>
            <a:pPr marL="457200" lvl="0" indent="-342900" algn="l" rtl="0">
              <a:spcBef>
                <a:spcPts val="0"/>
              </a:spcBef>
              <a:spcAft>
                <a:spcPts val="0"/>
              </a:spcAft>
              <a:buSzPts val="1800"/>
              <a:buChar char="●"/>
            </a:pPr>
            <a:r>
              <a:rPr lang="es"/>
              <a:t>Generar soluciones alternativas para los riesgos</a:t>
            </a:r>
            <a:endParaRPr/>
          </a:p>
          <a:p>
            <a:pPr marL="457200" lvl="0" indent="-342900" algn="l" rtl="0">
              <a:spcBef>
                <a:spcPts val="0"/>
              </a:spcBef>
              <a:spcAft>
                <a:spcPts val="0"/>
              </a:spcAft>
              <a:buSzPts val="1800"/>
              <a:buChar char="●"/>
            </a:pPr>
            <a:r>
              <a:rPr lang="es"/>
              <a:t>Mejor manejo de recursos y herramientas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s"/>
              <a:t>Resultado significativo</a:t>
            </a:r>
            <a:endParaRPr/>
          </a:p>
          <a:p>
            <a:pPr marL="457200" lvl="0" indent="-342900" algn="l" rtl="0">
              <a:spcBef>
                <a:spcPts val="0"/>
              </a:spcBef>
              <a:spcAft>
                <a:spcPts val="0"/>
              </a:spcAft>
              <a:buSzPts val="1800"/>
              <a:buChar char="●"/>
            </a:pPr>
            <a:r>
              <a:rPr lang="es"/>
              <a:t>Resultado Eficiente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0" y="0"/>
            <a:ext cx="9144000" cy="5143489"/>
          </a:xfrm>
          <a:prstGeom prst="rect">
            <a:avLst/>
          </a:prstGeom>
          <a:noFill/>
          <a:ln>
            <a:noFill/>
          </a:ln>
        </p:spPr>
      </p:pic>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Impacto</a:t>
            </a:r>
            <a:endParaRPr/>
          </a:p>
        </p:txBody>
      </p:sp>
      <p:sp>
        <p:nvSpPr>
          <p:cNvPr id="138" name="Google Shape;13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Todas las actividades de gestión de proyectos se encuentran documentadas para que no solo genere un resultado,</a:t>
            </a:r>
            <a:endParaRPr/>
          </a:p>
          <a:p>
            <a:pPr marL="457200" lvl="0" indent="-342900" algn="l" rtl="0">
              <a:spcBef>
                <a:spcPts val="0"/>
              </a:spcBef>
              <a:spcAft>
                <a:spcPts val="0"/>
              </a:spcAft>
              <a:buSzPts val="1800"/>
              <a:buChar char="●"/>
            </a:pPr>
            <a:r>
              <a:rPr lang="es"/>
              <a:t>Conocimiento del desarrollo y los resultados.</a:t>
            </a:r>
            <a:endParaRPr/>
          </a:p>
          <a:p>
            <a:pPr marL="457200" lvl="0" indent="-342900" algn="l" rtl="0">
              <a:spcBef>
                <a:spcPts val="0"/>
              </a:spcBef>
              <a:spcAft>
                <a:spcPts val="0"/>
              </a:spcAft>
              <a:buSzPts val="1800"/>
              <a:buChar char="●"/>
            </a:pPr>
            <a:r>
              <a:rPr lang="es"/>
              <a:t>Aprendizaje que lleve a un mejor camino, para que así, se pueda aprender no solo de los éxitos, si no, de igual manera, de los errores cometidos.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4" name="Google Shape;144;p24"/>
          <p:cNvSpPr txBox="1">
            <a:spLocks noGrp="1"/>
          </p:cNvSpPr>
          <p:nvPr>
            <p:ph type="body" idx="1"/>
          </p:nvPr>
        </p:nvSpPr>
        <p:spPr>
          <a:xfrm>
            <a:off x="421475" y="14427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5" name="Google Shape;145;p24"/>
          <p:cNvPicPr preferRelativeResize="0"/>
          <p:nvPr/>
        </p:nvPicPr>
        <p:blipFill rotWithShape="1">
          <a:blip r:embed="rId4">
            <a:alphaModFix/>
          </a:blip>
          <a:srcRect l="30289" t="14662" b="19763"/>
          <a:stretch/>
        </p:blipFill>
        <p:spPr>
          <a:xfrm>
            <a:off x="2007475" y="1442700"/>
            <a:ext cx="3489725" cy="328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0" y="0"/>
            <a:ext cx="9144000" cy="5143489"/>
          </a:xfrm>
          <a:prstGeom prst="rect">
            <a:avLst/>
          </a:prstGeom>
          <a:noFill/>
          <a:ln>
            <a:noFill/>
          </a:ln>
        </p:spPr>
      </p:pic>
      <p:sp>
        <p:nvSpPr>
          <p:cNvPr id="151" name="Google Shape;151;p25"/>
          <p:cNvSpPr txBox="1">
            <a:spLocks noGrp="1"/>
          </p:cNvSpPr>
          <p:nvPr>
            <p:ph type="title"/>
          </p:nvPr>
        </p:nvSpPr>
        <p:spPr>
          <a:xfrm>
            <a:off x="3087300" y="2201325"/>
            <a:ext cx="332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	GRACIAS</a:t>
            </a:r>
            <a:endParaRPr/>
          </a:p>
        </p:txBody>
      </p:sp>
      <p:sp>
        <p:nvSpPr>
          <p:cNvPr id="152" name="Google Shape;15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143489"/>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4" name="Google Shape;64;p14"/>
          <p:cNvPicPr preferRelativeResize="0"/>
          <p:nvPr/>
        </p:nvPicPr>
        <p:blipFill>
          <a:blip r:embed="rId4">
            <a:alphaModFix/>
          </a:blip>
          <a:stretch>
            <a:fillRect/>
          </a:stretch>
        </p:blipFill>
        <p:spPr>
          <a:xfrm>
            <a:off x="311700" y="1152475"/>
            <a:ext cx="4361124" cy="2180575"/>
          </a:xfrm>
          <a:prstGeom prst="rect">
            <a:avLst/>
          </a:prstGeom>
          <a:noFill/>
          <a:ln>
            <a:noFill/>
          </a:ln>
        </p:spPr>
      </p:pic>
      <p:pic>
        <p:nvPicPr>
          <p:cNvPr id="65" name="Google Shape;65;p14"/>
          <p:cNvPicPr preferRelativeResize="0"/>
          <p:nvPr/>
        </p:nvPicPr>
        <p:blipFill rotWithShape="1">
          <a:blip r:embed="rId5">
            <a:alphaModFix/>
          </a:blip>
          <a:srcRect l="8407" r="10046"/>
          <a:stretch/>
        </p:blipFill>
        <p:spPr>
          <a:xfrm>
            <a:off x="4672825" y="2245050"/>
            <a:ext cx="3259950" cy="289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143489"/>
          </a:xfrm>
          <a:prstGeom prst="rect">
            <a:avLst/>
          </a:prstGeom>
          <a:noFill/>
          <a:ln>
            <a:noFill/>
          </a:ln>
        </p:spPr>
      </p:pic>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3" name="Google Shape;73;p15"/>
          <p:cNvPicPr preferRelativeResize="0"/>
          <p:nvPr/>
        </p:nvPicPr>
        <p:blipFill>
          <a:blip r:embed="rId4">
            <a:alphaModFix/>
          </a:blip>
          <a:stretch>
            <a:fillRect/>
          </a:stretch>
        </p:blipFill>
        <p:spPr>
          <a:xfrm>
            <a:off x="186250" y="2681650"/>
            <a:ext cx="4156476" cy="2078226"/>
          </a:xfrm>
          <a:prstGeom prst="rect">
            <a:avLst/>
          </a:prstGeom>
          <a:noFill/>
          <a:ln>
            <a:noFill/>
          </a:ln>
        </p:spPr>
      </p:pic>
      <p:pic>
        <p:nvPicPr>
          <p:cNvPr id="74" name="Google Shape;74;p15"/>
          <p:cNvPicPr preferRelativeResize="0"/>
          <p:nvPr/>
        </p:nvPicPr>
        <p:blipFill>
          <a:blip r:embed="rId5">
            <a:alphaModFix/>
          </a:blip>
          <a:stretch>
            <a:fillRect/>
          </a:stretch>
        </p:blipFill>
        <p:spPr>
          <a:xfrm>
            <a:off x="3934999" y="917225"/>
            <a:ext cx="3600066" cy="2544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0" y="0"/>
            <a:ext cx="9144000" cy="5143489"/>
          </a:xfrm>
          <a:prstGeom prst="rect">
            <a:avLst/>
          </a:prstGeom>
          <a:noFill/>
          <a:ln>
            <a:noFill/>
          </a:ln>
        </p:spPr>
      </p:pic>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¿Que es un Proyecto?</a:t>
            </a:r>
            <a:endParaRPr/>
          </a:p>
        </p:txBody>
      </p:sp>
      <p:sp>
        <p:nvSpPr>
          <p:cNvPr id="81" name="Google Shape;81;p16"/>
          <p:cNvSpPr txBox="1">
            <a:spLocks noGrp="1"/>
          </p:cNvSpPr>
          <p:nvPr>
            <p:ph type="body" idx="1"/>
          </p:nvPr>
        </p:nvSpPr>
        <p:spPr>
          <a:xfrm>
            <a:off x="643175" y="1183825"/>
            <a:ext cx="56454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a:t>Conjunto de las actividades que desarrolla una persona o una entidad para alcanzar un determinado objetivo.</a:t>
            </a:r>
            <a:endParaRPr/>
          </a:p>
        </p:txBody>
      </p:sp>
      <p:pic>
        <p:nvPicPr>
          <p:cNvPr id="82" name="Google Shape;82;p16"/>
          <p:cNvPicPr preferRelativeResize="0"/>
          <p:nvPr/>
        </p:nvPicPr>
        <p:blipFill>
          <a:blip r:embed="rId4">
            <a:alphaModFix amt="90000"/>
          </a:blip>
          <a:stretch>
            <a:fillRect/>
          </a:stretch>
        </p:blipFill>
        <p:spPr>
          <a:xfrm>
            <a:off x="1743625" y="2290500"/>
            <a:ext cx="3677001" cy="2155025"/>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0" y="0"/>
            <a:ext cx="9144000" cy="5143489"/>
          </a:xfrm>
          <a:prstGeom prst="rect">
            <a:avLst/>
          </a:prstGeom>
          <a:noFill/>
          <a:ln>
            <a:noFill/>
          </a:ln>
        </p:spPr>
      </p:pic>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Gestión de Proyectos</a:t>
            </a:r>
            <a:endParaRPr/>
          </a:p>
        </p:txBody>
      </p:sp>
      <p:sp>
        <p:nvSpPr>
          <p:cNvPr id="89" name="Google Shape;89;p17"/>
          <p:cNvSpPr txBox="1">
            <a:spLocks noGrp="1"/>
          </p:cNvSpPr>
          <p:nvPr>
            <p:ph type="body" idx="1"/>
          </p:nvPr>
        </p:nvSpPr>
        <p:spPr>
          <a:xfrm>
            <a:off x="311700" y="1152475"/>
            <a:ext cx="669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a:t>La gestión de proyectos está conformada por todas aquellas acciones que debes realizar para cumplir con una objetivo definido dentro de un período de tiempo determinado durante el cual se utilizan recursos, herramientas y personas</a:t>
            </a:r>
            <a:endParaRPr/>
          </a:p>
        </p:txBody>
      </p:sp>
      <p:pic>
        <p:nvPicPr>
          <p:cNvPr id="90" name="Google Shape;90;p17"/>
          <p:cNvPicPr preferRelativeResize="0"/>
          <p:nvPr/>
        </p:nvPicPr>
        <p:blipFill rotWithShape="1">
          <a:blip r:embed="rId4">
            <a:alphaModFix/>
          </a:blip>
          <a:srcRect b="7825"/>
          <a:stretch/>
        </p:blipFill>
        <p:spPr>
          <a:xfrm>
            <a:off x="2695275" y="2810824"/>
            <a:ext cx="2847975" cy="213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0"/>
            <a:ext cx="9144000" cy="5143489"/>
          </a:xfrm>
          <a:prstGeom prst="rect">
            <a:avLst/>
          </a:prstGeom>
          <a:noFill/>
          <a:ln>
            <a:noFill/>
          </a:ln>
        </p:spPr>
      </p:pic>
      <p:sp>
        <p:nvSpPr>
          <p:cNvPr id="96" name="Google Shape;96;p18"/>
          <p:cNvSpPr txBox="1">
            <a:spLocks noGrp="1"/>
          </p:cNvSpPr>
          <p:nvPr>
            <p:ph type="title"/>
          </p:nvPr>
        </p:nvSpPr>
        <p:spPr>
          <a:xfrm>
            <a:off x="5096725" y="445025"/>
            <a:ext cx="304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Antes</a:t>
            </a:r>
            <a:endParaRPr/>
          </a:p>
        </p:txBody>
      </p:sp>
      <p:sp>
        <p:nvSpPr>
          <p:cNvPr id="97" name="Google Shape;97;p18"/>
          <p:cNvSpPr txBox="1">
            <a:spLocks noGrp="1"/>
          </p:cNvSpPr>
          <p:nvPr>
            <p:ph type="body" idx="1"/>
          </p:nvPr>
        </p:nvSpPr>
        <p:spPr>
          <a:xfrm>
            <a:off x="4986950" y="1152475"/>
            <a:ext cx="3845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Pánico</a:t>
            </a:r>
            <a:endParaRPr/>
          </a:p>
          <a:p>
            <a:pPr marL="0" lvl="0" indent="0" algn="l" rtl="0">
              <a:spcBef>
                <a:spcPts val="1600"/>
              </a:spcBef>
              <a:spcAft>
                <a:spcPts val="0"/>
              </a:spcAft>
              <a:buNone/>
            </a:pPr>
            <a:r>
              <a:rPr lang="es"/>
              <a:t>Procastinacion</a:t>
            </a:r>
            <a:endParaRPr/>
          </a:p>
          <a:p>
            <a:pPr marL="0" lvl="0" indent="0" algn="l" rtl="0">
              <a:spcBef>
                <a:spcPts val="1600"/>
              </a:spcBef>
              <a:spcAft>
                <a:spcPts val="1600"/>
              </a:spcAft>
              <a:buNone/>
            </a:pPr>
            <a:r>
              <a:rPr lang="es"/>
              <a:t>Planificación</a:t>
            </a:r>
            <a:endParaRPr/>
          </a:p>
        </p:txBody>
      </p:sp>
      <p:pic>
        <p:nvPicPr>
          <p:cNvPr id="98" name="Google Shape;98;p18"/>
          <p:cNvPicPr preferRelativeResize="0"/>
          <p:nvPr/>
        </p:nvPicPr>
        <p:blipFill rotWithShape="1">
          <a:blip r:embed="rId4">
            <a:alphaModFix/>
          </a:blip>
          <a:srcRect l="22586" r="29428"/>
          <a:stretch/>
        </p:blipFill>
        <p:spPr>
          <a:xfrm>
            <a:off x="3826525" y="3478575"/>
            <a:ext cx="1771999" cy="1664925"/>
          </a:xfrm>
          <a:prstGeom prst="rect">
            <a:avLst/>
          </a:prstGeom>
          <a:noFill/>
          <a:ln>
            <a:noFill/>
          </a:ln>
        </p:spPr>
      </p:pic>
      <p:pic>
        <p:nvPicPr>
          <p:cNvPr id="99" name="Google Shape;99;p18"/>
          <p:cNvPicPr preferRelativeResize="0"/>
          <p:nvPr/>
        </p:nvPicPr>
        <p:blipFill>
          <a:blip r:embed="rId5">
            <a:alphaModFix/>
          </a:blip>
          <a:stretch>
            <a:fillRect/>
          </a:stretch>
        </p:blipFill>
        <p:spPr>
          <a:xfrm>
            <a:off x="1682675" y="2274825"/>
            <a:ext cx="2538825" cy="1536799"/>
          </a:xfrm>
          <a:prstGeom prst="rect">
            <a:avLst/>
          </a:prstGeom>
          <a:noFill/>
          <a:ln>
            <a:noFill/>
          </a:ln>
        </p:spPr>
      </p:pic>
      <p:pic>
        <p:nvPicPr>
          <p:cNvPr id="100" name="Google Shape;100;p18"/>
          <p:cNvPicPr preferRelativeResize="0"/>
          <p:nvPr/>
        </p:nvPicPr>
        <p:blipFill rotWithShape="1">
          <a:blip r:embed="rId6">
            <a:alphaModFix/>
          </a:blip>
          <a:srcRect l="29587" r="25771"/>
          <a:stretch/>
        </p:blipFill>
        <p:spPr>
          <a:xfrm>
            <a:off x="345100" y="622325"/>
            <a:ext cx="1699675" cy="146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0"/>
            <a:ext cx="9144000" cy="5143489"/>
          </a:xfrm>
          <a:prstGeom prst="rect">
            <a:avLst/>
          </a:prstGeom>
          <a:noFill/>
          <a:ln>
            <a:noFill/>
          </a:ln>
        </p:spPr>
      </p:pic>
      <p:sp>
        <p:nvSpPr>
          <p:cNvPr id="106" name="Google Shape;10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Objetivos</a:t>
            </a:r>
            <a:endParaRPr/>
          </a:p>
        </p:txBody>
      </p:sp>
      <p:sp>
        <p:nvSpPr>
          <p:cNvPr id="107" name="Google Shape;10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Gestionar el inicio y la evolución de un proyecto;</a:t>
            </a:r>
            <a:endParaRPr/>
          </a:p>
          <a:p>
            <a:pPr marL="0" lvl="0" indent="0" algn="l" rtl="0">
              <a:spcBef>
                <a:spcPts val="1600"/>
              </a:spcBef>
              <a:spcAft>
                <a:spcPts val="0"/>
              </a:spcAft>
              <a:buNone/>
            </a:pPr>
            <a:r>
              <a:rPr lang="es"/>
              <a:t>Controlar y responder ante problemas que surjan durante un proyecto;</a:t>
            </a:r>
            <a:endParaRPr/>
          </a:p>
          <a:p>
            <a:pPr marL="0" lvl="0" indent="0" algn="l" rtl="0">
              <a:spcBef>
                <a:spcPts val="1600"/>
              </a:spcBef>
              <a:spcAft>
                <a:spcPts val="1600"/>
              </a:spcAft>
              <a:buNone/>
            </a:pPr>
            <a:r>
              <a:rPr lang="es"/>
              <a:t>Facilitar la finalización y aprobación del proyecto.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0" y="0"/>
            <a:ext cx="9144000" cy="5143489"/>
          </a:xfrm>
          <a:prstGeom prst="rect">
            <a:avLst/>
          </a:prstGeom>
          <a:noFill/>
          <a:ln>
            <a:noFill/>
          </a:ln>
        </p:spPr>
      </p:pic>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Gestión de Proyectos</a:t>
            </a:r>
            <a:endParaRPr/>
          </a:p>
        </p:txBody>
      </p:sp>
      <p:sp>
        <p:nvSpPr>
          <p:cNvPr id="114" name="Google Shape;114;p20"/>
          <p:cNvSpPr txBox="1">
            <a:spLocks noGrp="1"/>
          </p:cNvSpPr>
          <p:nvPr>
            <p:ph type="body" idx="1"/>
          </p:nvPr>
        </p:nvSpPr>
        <p:spPr>
          <a:xfrm>
            <a:off x="311700" y="1152475"/>
            <a:ext cx="669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endParaRPr/>
          </a:p>
        </p:txBody>
      </p:sp>
      <p:pic>
        <p:nvPicPr>
          <p:cNvPr id="115" name="Google Shape;115;p20"/>
          <p:cNvPicPr preferRelativeResize="0"/>
          <p:nvPr/>
        </p:nvPicPr>
        <p:blipFill rotWithShape="1">
          <a:blip r:embed="rId4">
            <a:alphaModFix/>
          </a:blip>
          <a:srcRect t="-3493" b="65727"/>
          <a:stretch/>
        </p:blipFill>
        <p:spPr>
          <a:xfrm>
            <a:off x="1143000" y="1152475"/>
            <a:ext cx="4737600" cy="1341900"/>
          </a:xfrm>
          <a:prstGeom prst="rect">
            <a:avLst/>
          </a:prstGeom>
          <a:noFill/>
          <a:ln>
            <a:noFill/>
          </a:ln>
        </p:spPr>
      </p:pic>
      <p:pic>
        <p:nvPicPr>
          <p:cNvPr id="116" name="Google Shape;116;p20"/>
          <p:cNvPicPr preferRelativeResize="0"/>
          <p:nvPr/>
        </p:nvPicPr>
        <p:blipFill rotWithShape="1">
          <a:blip r:embed="rId4">
            <a:alphaModFix/>
          </a:blip>
          <a:srcRect t="63270" b="3311"/>
          <a:stretch/>
        </p:blipFill>
        <p:spPr>
          <a:xfrm>
            <a:off x="1143000" y="2886400"/>
            <a:ext cx="4737600" cy="1187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0" y="0"/>
            <a:ext cx="9144000" cy="5143489"/>
          </a:xfrm>
          <a:prstGeom prst="rect">
            <a:avLst/>
          </a:prstGeom>
          <a:noFill/>
          <a:ln>
            <a:noFill/>
          </a:ln>
        </p:spPr>
      </p:pic>
      <p:sp>
        <p:nvSpPr>
          <p:cNvPr id="122" name="Google Shape;12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Principios básicos</a:t>
            </a:r>
            <a:endParaRPr/>
          </a:p>
        </p:txBody>
      </p:sp>
      <p:sp>
        <p:nvSpPr>
          <p:cNvPr id="123" name="Google Shape;123;p21"/>
          <p:cNvSpPr/>
          <p:nvPr/>
        </p:nvSpPr>
        <p:spPr>
          <a:xfrm>
            <a:off x="5804135" y="2256844"/>
            <a:ext cx="1489800" cy="112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txBox="1">
            <a:spLocks noGrp="1"/>
          </p:cNvSpPr>
          <p:nvPr>
            <p:ph type="body" idx="1"/>
          </p:nvPr>
        </p:nvSpPr>
        <p:spPr>
          <a:xfrm>
            <a:off x="0" y="1113418"/>
            <a:ext cx="7822207" cy="341605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dirty="0"/>
              <a:t>Identificación de Objetivos</a:t>
            </a:r>
            <a:endParaRPr dirty="0"/>
          </a:p>
          <a:p>
            <a:pPr marL="457200" lvl="0" indent="-342900" algn="l" rtl="0">
              <a:spcBef>
                <a:spcPts val="0"/>
              </a:spcBef>
              <a:spcAft>
                <a:spcPts val="0"/>
              </a:spcAft>
              <a:buSzPts val="1800"/>
              <a:buChar char="●"/>
            </a:pPr>
            <a:r>
              <a:rPr lang="es" dirty="0"/>
              <a:t>Identificación de Interesados</a:t>
            </a:r>
            <a:endParaRPr dirty="0"/>
          </a:p>
          <a:p>
            <a:pPr marL="457200" lvl="0" indent="-342900" algn="l" rtl="0">
              <a:spcBef>
                <a:spcPts val="0"/>
              </a:spcBef>
              <a:spcAft>
                <a:spcPts val="0"/>
              </a:spcAft>
              <a:buSzPts val="1800"/>
              <a:buChar char="●"/>
            </a:pPr>
            <a:r>
              <a:rPr lang="es" dirty="0"/>
              <a:t>Identificación de Roles y responsabilidades</a:t>
            </a:r>
            <a:endParaRPr dirty="0"/>
          </a:p>
          <a:p>
            <a:pPr marL="457200" lvl="0" indent="-342900" algn="l" rtl="0">
              <a:spcBef>
                <a:spcPts val="0"/>
              </a:spcBef>
              <a:spcAft>
                <a:spcPts val="0"/>
              </a:spcAft>
              <a:buSzPts val="1800"/>
              <a:buChar char="●"/>
            </a:pPr>
            <a:r>
              <a:rPr lang="es" dirty="0"/>
              <a:t>Planificación de Tareas</a:t>
            </a:r>
            <a:endParaRPr dirty="0"/>
          </a:p>
          <a:p>
            <a:pPr marL="457200" lvl="0" indent="-342900" algn="l" rtl="0">
              <a:spcBef>
                <a:spcPts val="0"/>
              </a:spcBef>
              <a:spcAft>
                <a:spcPts val="0"/>
              </a:spcAft>
              <a:buSzPts val="1800"/>
              <a:buChar char="●"/>
            </a:pPr>
            <a:r>
              <a:rPr lang="es" dirty="0"/>
              <a:t>Gestión de Tiempo				         </a:t>
            </a:r>
            <a:r>
              <a:rPr lang="es" b="1" dirty="0"/>
              <a:t>INICIO</a:t>
            </a:r>
            <a:endParaRPr b="1" dirty="0"/>
          </a:p>
          <a:p>
            <a:pPr marL="457200" lvl="0" indent="-342900" algn="l" rtl="0">
              <a:spcBef>
                <a:spcPts val="0"/>
              </a:spcBef>
              <a:spcAft>
                <a:spcPts val="0"/>
              </a:spcAft>
              <a:buSzPts val="1800"/>
              <a:buChar char="●"/>
            </a:pPr>
            <a:r>
              <a:rPr lang="es" dirty="0"/>
              <a:t>Identificación de Riesgos  			        </a:t>
            </a:r>
            <a:r>
              <a:rPr lang="es" b="1" dirty="0"/>
              <a:t>CIERRE</a:t>
            </a:r>
            <a:endParaRPr dirty="0"/>
          </a:p>
          <a:p>
            <a:pPr marL="457200" lvl="0" indent="-342900" algn="l" rtl="0">
              <a:spcBef>
                <a:spcPts val="0"/>
              </a:spcBef>
              <a:spcAft>
                <a:spcPts val="0"/>
              </a:spcAft>
              <a:buSzPts val="1800"/>
              <a:buChar char="●"/>
            </a:pPr>
            <a:r>
              <a:rPr lang="es" dirty="0"/>
              <a:t>Distribución de Prioridades</a:t>
            </a:r>
            <a:endParaRPr dirty="0"/>
          </a:p>
          <a:p>
            <a:pPr marL="457200" lvl="0" indent="-342900" algn="l" rtl="0">
              <a:spcBef>
                <a:spcPts val="0"/>
              </a:spcBef>
              <a:spcAft>
                <a:spcPts val="0"/>
              </a:spcAft>
              <a:buSzPts val="1800"/>
              <a:buChar char="●"/>
            </a:pPr>
            <a:r>
              <a:rPr lang="es" dirty="0"/>
              <a:t>Plan de cambios</a:t>
            </a:r>
            <a:endParaRPr dirty="0"/>
          </a:p>
          <a:p>
            <a:pPr marL="457200" lvl="0" indent="-342900" algn="l" rtl="0">
              <a:spcBef>
                <a:spcPts val="0"/>
              </a:spcBef>
              <a:spcAft>
                <a:spcPts val="0"/>
              </a:spcAft>
              <a:buSzPts val="1800"/>
              <a:buChar char="●"/>
            </a:pPr>
            <a:r>
              <a:rPr lang="es" dirty="0"/>
              <a:t>Reporte de Resultados</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Words>
  <Application>Microsoft Office PowerPoint</Application>
  <PresentationFormat>Presentación en pantalla (16:9)</PresentationFormat>
  <Paragraphs>39</Paragraphs>
  <Slides>13</Slides>
  <Notes>13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13</vt:i4>
      </vt:variant>
    </vt:vector>
  </HeadingPairs>
  <TitlesOfParts>
    <vt:vector size="16" baseType="lpstr">
      <vt:lpstr>Arial</vt:lpstr>
      <vt:lpstr>Comic Sans MS</vt:lpstr>
      <vt:lpstr>Simple Light</vt:lpstr>
      <vt:lpstr>El impacto de la Gestión de Proyectos</vt:lpstr>
      <vt:lpstr>Presentación de PowerPoint</vt:lpstr>
      <vt:lpstr>Presentación de PowerPoint</vt:lpstr>
      <vt:lpstr>¿Que es un Proyecto?</vt:lpstr>
      <vt:lpstr>Gestión de Proyectos</vt:lpstr>
      <vt:lpstr>Antes</vt:lpstr>
      <vt:lpstr>Objetivos</vt:lpstr>
      <vt:lpstr>Gestión de Proyectos</vt:lpstr>
      <vt:lpstr>Principios básicos</vt:lpstr>
      <vt:lpstr>Impacto</vt:lpstr>
      <vt:lpstr>Impacto</vt:lpstr>
      <vt:lpstr>Presentación de PowerPoint</vt:lpstr>
      <vt:lpstr>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impacto de la Gestión de Proyectos</dc:title>
  <cp:lastModifiedBy>gleny paola gamarra ramos</cp:lastModifiedBy>
  <cp:revision>1</cp:revision>
  <dcterms:modified xsi:type="dcterms:W3CDTF">2019-10-12T13:35:26Z</dcterms:modified>
</cp:coreProperties>
</file>